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  <p:embeddedFont>
      <p:font typeface="Average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verage-regular.fntdata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f87997393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f87997393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3.png"/><Relationship Id="rId8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12.png"/><Relationship Id="rId13" Type="http://schemas.openxmlformats.org/officeDocument/2006/relationships/image" Target="../media/image10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13.png"/><Relationship Id="rId14" Type="http://schemas.openxmlformats.org/officeDocument/2006/relationships/image" Target="../media/image11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8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g"/><Relationship Id="rId4" Type="http://schemas.openxmlformats.org/officeDocument/2006/relationships/image" Target="../media/image14.jpg"/><Relationship Id="rId5" Type="http://schemas.openxmlformats.org/officeDocument/2006/relationships/image" Target="../media/image16.jpg"/><Relationship Id="rId6" Type="http://schemas.openxmlformats.org/officeDocument/2006/relationships/image" Target="../media/image17.jpg"/><Relationship Id="rId7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File Secure Sharing Platform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114575" y="4271900"/>
            <a:ext cx="3723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Team HopefullyA :  Ng Li Jie                  U1920485J</a:t>
            </a:r>
            <a:br>
              <a:rPr lang="en-GB"/>
            </a:br>
            <a:r>
              <a:rPr lang="en-GB"/>
              <a:t>                     	             Joel Ng Soon En  U1922820E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Overview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Designs &amp; Implementations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2748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Demo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overview</a:t>
            </a:r>
            <a:endParaRPr/>
          </a:p>
        </p:txBody>
      </p:sp>
      <p:sp>
        <p:nvSpPr>
          <p:cNvPr id="243" name="Google Shape;243;p19"/>
          <p:cNvSpPr txBox="1"/>
          <p:nvPr>
            <p:ph idx="1" type="body"/>
          </p:nvPr>
        </p:nvSpPr>
        <p:spPr>
          <a:xfrm>
            <a:off x="4018025" y="14151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Topic #1 : Secure File-Sharing platform with untrusted Intermediary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 Our Solution: CZ4010 File Secure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Objective: </a:t>
            </a:r>
            <a:br>
              <a:rPr lang="en-GB"/>
            </a:br>
            <a:r>
              <a:rPr lang="en-GB"/>
              <a:t>Provide users a secure way to transfer file to  anyone without trusting the cloud server, and having to worry about an adversary spying on their private documents.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Designs</a:t>
            </a:r>
            <a:endParaRPr/>
          </a:p>
        </p:txBody>
      </p:sp>
      <p:grpSp>
        <p:nvGrpSpPr>
          <p:cNvPr id="249" name="Google Shape;249;p20"/>
          <p:cNvGrpSpPr/>
          <p:nvPr/>
        </p:nvGrpSpPr>
        <p:grpSpPr>
          <a:xfrm>
            <a:off x="6923275" y="1701775"/>
            <a:ext cx="1631250" cy="2005700"/>
            <a:chOff x="6458275" y="2947725"/>
            <a:chExt cx="1631250" cy="2005700"/>
          </a:xfrm>
        </p:grpSpPr>
        <p:pic>
          <p:nvPicPr>
            <p:cNvPr id="250" name="Google Shape;250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58275" y="2947725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70325" y="3334025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2" name="Google Shape;252;p20"/>
            <p:cNvSpPr txBox="1"/>
            <p:nvPr/>
          </p:nvSpPr>
          <p:spPr>
            <a:xfrm>
              <a:off x="7029175" y="4553225"/>
              <a:ext cx="901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Charlie</a:t>
              </a:r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253" name="Google Shape;253;p20"/>
          <p:cNvGrpSpPr/>
          <p:nvPr/>
        </p:nvGrpSpPr>
        <p:grpSpPr>
          <a:xfrm>
            <a:off x="419200" y="1817250"/>
            <a:ext cx="1594025" cy="2005700"/>
            <a:chOff x="1091675" y="2954675"/>
            <a:chExt cx="1594025" cy="2005700"/>
          </a:xfrm>
        </p:grpSpPr>
        <p:pic>
          <p:nvPicPr>
            <p:cNvPr id="254" name="Google Shape;254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66500" y="2954675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91675" y="3340975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" name="Google Shape;256;p20"/>
            <p:cNvSpPr txBox="1"/>
            <p:nvPr/>
          </p:nvSpPr>
          <p:spPr>
            <a:xfrm>
              <a:off x="1250525" y="4560175"/>
              <a:ext cx="901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Bob</a:t>
              </a:r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257" name="Google Shape;25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35975" y="1075200"/>
            <a:ext cx="1281650" cy="128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5150" y="3822938"/>
            <a:ext cx="656075" cy="65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67200" y="31344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22100" y="3631963"/>
            <a:ext cx="656075" cy="656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1" name="Google Shape;261;p20"/>
          <p:cNvGrpSpPr/>
          <p:nvPr/>
        </p:nvGrpSpPr>
        <p:grpSpPr>
          <a:xfrm>
            <a:off x="2250987" y="1417711"/>
            <a:ext cx="1485000" cy="1399800"/>
            <a:chOff x="2250987" y="1417711"/>
            <a:chExt cx="1485000" cy="1399800"/>
          </a:xfrm>
        </p:grpSpPr>
        <p:sp>
          <p:nvSpPr>
            <p:cNvPr id="262" name="Google Shape;262;p20"/>
            <p:cNvSpPr/>
            <p:nvPr/>
          </p:nvSpPr>
          <p:spPr>
            <a:xfrm rot="-2445308">
              <a:off x="2278443" y="1809916"/>
              <a:ext cx="1430087" cy="615390"/>
            </a:xfrm>
            <a:prstGeom prst="stripedRightArrow">
              <a:avLst>
                <a:gd fmla="val 29565" name="adj1"/>
                <a:gd fmla="val 50000" name="adj2"/>
              </a:avLst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3" name="Google Shape;263;p20"/>
            <p:cNvGrpSpPr/>
            <p:nvPr/>
          </p:nvGrpSpPr>
          <p:grpSpPr>
            <a:xfrm>
              <a:off x="2301044" y="1463500"/>
              <a:ext cx="595700" cy="595700"/>
              <a:chOff x="1630219" y="4076300"/>
              <a:chExt cx="595700" cy="595700"/>
            </a:xfrm>
          </p:grpSpPr>
          <p:pic>
            <p:nvPicPr>
              <p:cNvPr id="264" name="Google Shape;264;p20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1630219" y="4076300"/>
                <a:ext cx="290900" cy="290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5" name="Google Shape;265;p20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1782619" y="4228700"/>
                <a:ext cx="290900" cy="290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6" name="Google Shape;266;p20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1935019" y="4381100"/>
                <a:ext cx="290900" cy="2909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67" name="Google Shape;267;p20"/>
          <p:cNvGrpSpPr/>
          <p:nvPr/>
        </p:nvGrpSpPr>
        <p:grpSpPr>
          <a:xfrm>
            <a:off x="5160768" y="1379402"/>
            <a:ext cx="1540800" cy="1274700"/>
            <a:chOff x="5160768" y="1379402"/>
            <a:chExt cx="1540800" cy="1274700"/>
          </a:xfrm>
        </p:grpSpPr>
        <p:sp>
          <p:nvSpPr>
            <p:cNvPr id="268" name="Google Shape;268;p20"/>
            <p:cNvSpPr/>
            <p:nvPr/>
          </p:nvSpPr>
          <p:spPr>
            <a:xfrm rot="1900371">
              <a:off x="5216119" y="1708877"/>
              <a:ext cx="1430099" cy="615750"/>
            </a:xfrm>
            <a:prstGeom prst="stripedRightArrow">
              <a:avLst>
                <a:gd fmla="val 29565" name="adj1"/>
                <a:gd fmla="val 50000" name="adj2"/>
              </a:avLst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9" name="Google Shape;269;p20"/>
            <p:cNvGrpSpPr/>
            <p:nvPr/>
          </p:nvGrpSpPr>
          <p:grpSpPr>
            <a:xfrm>
              <a:off x="5300594" y="1922600"/>
              <a:ext cx="595700" cy="595700"/>
              <a:chOff x="1630219" y="4076300"/>
              <a:chExt cx="595700" cy="595700"/>
            </a:xfrm>
          </p:grpSpPr>
          <p:pic>
            <p:nvPicPr>
              <p:cNvPr id="270" name="Google Shape;270;p20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1630219" y="4076300"/>
                <a:ext cx="290900" cy="290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1" name="Google Shape;271;p20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1782619" y="4228700"/>
                <a:ext cx="290900" cy="2909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2" name="Google Shape;272;p20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1935019" y="4381100"/>
                <a:ext cx="290900" cy="2909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73" name="Google Shape;273;p20"/>
          <p:cNvSpPr/>
          <p:nvPr/>
        </p:nvSpPr>
        <p:spPr>
          <a:xfrm rot="1446833">
            <a:off x="2163984" y="3333662"/>
            <a:ext cx="1452448" cy="586426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0"/>
          <p:cNvSpPr/>
          <p:nvPr/>
        </p:nvSpPr>
        <p:spPr>
          <a:xfrm rot="-1426790">
            <a:off x="5306651" y="3333643"/>
            <a:ext cx="1452298" cy="586457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0"/>
          <p:cNvSpPr txBox="1"/>
          <p:nvPr/>
        </p:nvSpPr>
        <p:spPr>
          <a:xfrm>
            <a:off x="2797400" y="4360050"/>
            <a:ext cx="3189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Firebase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Authentication &amp; Real-Time Database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6" name="Google Shape;276;p20"/>
          <p:cNvSpPr txBox="1"/>
          <p:nvPr/>
        </p:nvSpPr>
        <p:spPr>
          <a:xfrm>
            <a:off x="3697450" y="2280650"/>
            <a:ext cx="135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File Server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1"/>
          <p:cNvSpPr/>
          <p:nvPr/>
        </p:nvSpPr>
        <p:spPr>
          <a:xfrm>
            <a:off x="4572100" y="3304375"/>
            <a:ext cx="2685900" cy="16431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1"/>
          <p:cNvSpPr/>
          <p:nvPr/>
        </p:nvSpPr>
        <p:spPr>
          <a:xfrm>
            <a:off x="1867300" y="3304350"/>
            <a:ext cx="2704800" cy="1643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Backend Operations</a:t>
            </a:r>
            <a:endParaRPr/>
          </a:p>
        </p:txBody>
      </p:sp>
      <p:sp>
        <p:nvSpPr>
          <p:cNvPr id="284" name="Google Shape;284;p21"/>
          <p:cNvSpPr/>
          <p:nvPr/>
        </p:nvSpPr>
        <p:spPr>
          <a:xfrm>
            <a:off x="701050" y="1459350"/>
            <a:ext cx="3870900" cy="184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1"/>
          <p:cNvSpPr/>
          <p:nvPr/>
        </p:nvSpPr>
        <p:spPr>
          <a:xfrm>
            <a:off x="4572100" y="1459350"/>
            <a:ext cx="3819300" cy="18450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2681" y="1983993"/>
            <a:ext cx="1051575" cy="105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1"/>
          <p:cNvSpPr/>
          <p:nvPr/>
        </p:nvSpPr>
        <p:spPr>
          <a:xfrm>
            <a:off x="1139775" y="1094525"/>
            <a:ext cx="2372700" cy="722400"/>
          </a:xfrm>
          <a:prstGeom prst="chevron">
            <a:avLst>
              <a:gd fmla="val 50000" name="adj"/>
            </a:avLst>
          </a:prstGeom>
          <a:solidFill>
            <a:srgbClr val="0D47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Upload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p21"/>
          <p:cNvSpPr/>
          <p:nvPr/>
        </p:nvSpPr>
        <p:spPr>
          <a:xfrm>
            <a:off x="5594175" y="1094525"/>
            <a:ext cx="2310600" cy="722400"/>
          </a:xfrm>
          <a:prstGeom prst="chevron">
            <a:avLst>
              <a:gd fmla="val 50000" name="adj"/>
            </a:avLst>
          </a:prstGeom>
          <a:solidFill>
            <a:srgbClr val="0D47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Download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89" name="Google Shape;289;p21"/>
          <p:cNvGrpSpPr/>
          <p:nvPr/>
        </p:nvGrpSpPr>
        <p:grpSpPr>
          <a:xfrm>
            <a:off x="3294375" y="2261700"/>
            <a:ext cx="597900" cy="597900"/>
            <a:chOff x="2140875" y="4133175"/>
            <a:chExt cx="597900" cy="597900"/>
          </a:xfrm>
        </p:grpSpPr>
        <p:pic>
          <p:nvPicPr>
            <p:cNvPr id="290" name="Google Shape;290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40875" y="4133175"/>
              <a:ext cx="293100" cy="293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93275" y="4285575"/>
              <a:ext cx="293100" cy="293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45675" y="4437975"/>
              <a:ext cx="293100" cy="293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3" name="Google Shape;293;p21"/>
          <p:cNvGrpSpPr/>
          <p:nvPr/>
        </p:nvGrpSpPr>
        <p:grpSpPr>
          <a:xfrm>
            <a:off x="5314350" y="2337925"/>
            <a:ext cx="597900" cy="597900"/>
            <a:chOff x="2140875" y="4133175"/>
            <a:chExt cx="597900" cy="597900"/>
          </a:xfrm>
        </p:grpSpPr>
        <p:pic>
          <p:nvPicPr>
            <p:cNvPr id="294" name="Google Shape;294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40875" y="4133175"/>
              <a:ext cx="293100" cy="293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93275" y="4285575"/>
              <a:ext cx="293100" cy="293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45675" y="4437975"/>
              <a:ext cx="293100" cy="2931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7" name="Google Shape;29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0300" y="2232613"/>
            <a:ext cx="656075" cy="65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1050" y="2308813"/>
            <a:ext cx="656075" cy="656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" name="Google Shape;299;p21"/>
          <p:cNvGrpSpPr/>
          <p:nvPr/>
        </p:nvGrpSpPr>
        <p:grpSpPr>
          <a:xfrm>
            <a:off x="2059020" y="2209295"/>
            <a:ext cx="702700" cy="702700"/>
            <a:chOff x="2059020" y="2818895"/>
            <a:chExt cx="702700" cy="702700"/>
          </a:xfrm>
        </p:grpSpPr>
        <p:pic>
          <p:nvPicPr>
            <p:cNvPr id="300" name="Google Shape;300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59020" y="2818895"/>
              <a:ext cx="397900" cy="397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11420" y="2971295"/>
              <a:ext cx="397900" cy="397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2" name="Google Shape;302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63820" y="3123695"/>
              <a:ext cx="397900" cy="397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3" name="Google Shape;303;p21"/>
          <p:cNvGrpSpPr/>
          <p:nvPr/>
        </p:nvGrpSpPr>
        <p:grpSpPr>
          <a:xfrm>
            <a:off x="6398120" y="2285495"/>
            <a:ext cx="702700" cy="702700"/>
            <a:chOff x="2059020" y="2818895"/>
            <a:chExt cx="702700" cy="702700"/>
          </a:xfrm>
        </p:grpSpPr>
        <p:pic>
          <p:nvPicPr>
            <p:cNvPr id="304" name="Google Shape;304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59020" y="2818895"/>
              <a:ext cx="397900" cy="397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11420" y="2971295"/>
              <a:ext cx="397900" cy="397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Google Shape;306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63820" y="3123695"/>
              <a:ext cx="397900" cy="397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7" name="Google Shape;30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8675" y="3558500"/>
            <a:ext cx="1008025" cy="100802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1"/>
          <p:cNvSpPr txBox="1"/>
          <p:nvPr/>
        </p:nvSpPr>
        <p:spPr>
          <a:xfrm>
            <a:off x="1413975" y="2647950"/>
            <a:ext cx="78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Lato"/>
                <a:ea typeface="Lato"/>
                <a:cs typeface="Lato"/>
                <a:sym typeface="Lato"/>
              </a:rPr>
              <a:t>“RAID”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21"/>
          <p:cNvSpPr txBox="1"/>
          <p:nvPr/>
        </p:nvSpPr>
        <p:spPr>
          <a:xfrm>
            <a:off x="2621375" y="2647938"/>
            <a:ext cx="78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Lato"/>
                <a:ea typeface="Lato"/>
                <a:cs typeface="Lato"/>
                <a:sym typeface="Lato"/>
              </a:rPr>
              <a:t>AES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p21"/>
          <p:cNvSpPr txBox="1"/>
          <p:nvPr/>
        </p:nvSpPr>
        <p:spPr>
          <a:xfrm>
            <a:off x="6993325" y="2735975"/>
            <a:ext cx="78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Lato"/>
                <a:ea typeface="Lato"/>
                <a:cs typeface="Lato"/>
                <a:sym typeface="Lato"/>
              </a:rPr>
              <a:t>“RAID”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1" name="Google Shape;311;p21"/>
          <p:cNvSpPr txBox="1"/>
          <p:nvPr/>
        </p:nvSpPr>
        <p:spPr>
          <a:xfrm>
            <a:off x="5785475" y="2647938"/>
            <a:ext cx="78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Lato"/>
                <a:ea typeface="Lato"/>
                <a:cs typeface="Lato"/>
                <a:sym typeface="Lato"/>
              </a:rPr>
              <a:t>AES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2" name="Google Shape;31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8738" y="34558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58075" y="3455838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17075" y="4554050"/>
            <a:ext cx="307175" cy="30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87860" y="3928755"/>
            <a:ext cx="445025" cy="44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5400000">
            <a:off x="1617188" y="2385138"/>
            <a:ext cx="351025" cy="35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7352488">
            <a:off x="2148159" y="3237613"/>
            <a:ext cx="939732" cy="408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3424782">
            <a:off x="2315359" y="3142650"/>
            <a:ext cx="939732" cy="408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5400000">
            <a:off x="2838563" y="2385125"/>
            <a:ext cx="351025" cy="35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5400000">
            <a:off x="6017050" y="2410488"/>
            <a:ext cx="351025" cy="35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5400000">
            <a:off x="7160425" y="2410475"/>
            <a:ext cx="351025" cy="35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5400000">
            <a:off x="2722888" y="3957338"/>
            <a:ext cx="351025" cy="35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683063" y="4577550"/>
            <a:ext cx="307175" cy="30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28175" y="3804825"/>
            <a:ext cx="656075" cy="65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341125" y="3804825"/>
            <a:ext cx="656075" cy="65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5400000">
            <a:off x="6086575" y="3965838"/>
            <a:ext cx="351025" cy="35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70885" y="3918842"/>
            <a:ext cx="445025" cy="44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7715727">
            <a:off x="5986498" y="3109977"/>
            <a:ext cx="903924" cy="3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3107369">
            <a:off x="6016793" y="3288377"/>
            <a:ext cx="903563" cy="399671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1"/>
          <p:cNvSpPr txBox="1"/>
          <p:nvPr/>
        </p:nvSpPr>
        <p:spPr>
          <a:xfrm>
            <a:off x="2443950" y="4260888"/>
            <a:ext cx="78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Lato"/>
                <a:ea typeface="Lato"/>
                <a:cs typeface="Lato"/>
                <a:sym typeface="Lato"/>
              </a:rPr>
              <a:t>RSA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p21"/>
          <p:cNvSpPr txBox="1"/>
          <p:nvPr/>
        </p:nvSpPr>
        <p:spPr>
          <a:xfrm>
            <a:off x="5834263" y="4260888"/>
            <a:ext cx="785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Lato"/>
                <a:ea typeface="Lato"/>
                <a:cs typeface="Lato"/>
                <a:sym typeface="Lato"/>
              </a:rPr>
              <a:t>RSA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2" name="Google Shape;332;p21"/>
          <p:cNvSpPr txBox="1"/>
          <p:nvPr/>
        </p:nvSpPr>
        <p:spPr>
          <a:xfrm>
            <a:off x="2925375" y="4515575"/>
            <a:ext cx="78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Lato"/>
                <a:ea typeface="Lato"/>
                <a:cs typeface="Lato"/>
                <a:sym typeface="Lato"/>
              </a:rPr>
              <a:t>Charlie’s Public Key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3" name="Google Shape;333;p21"/>
          <p:cNvSpPr txBox="1"/>
          <p:nvPr/>
        </p:nvSpPr>
        <p:spPr>
          <a:xfrm>
            <a:off x="6207925" y="4504638"/>
            <a:ext cx="78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Lato"/>
                <a:ea typeface="Lato"/>
                <a:cs typeface="Lato"/>
                <a:sym typeface="Lato"/>
              </a:rPr>
              <a:t>Charlie</a:t>
            </a:r>
            <a:r>
              <a:rPr lang="en-GB" sz="800">
                <a:latin typeface="Lato"/>
                <a:ea typeface="Lato"/>
                <a:cs typeface="Lato"/>
                <a:sym typeface="Lato"/>
              </a:rPr>
              <a:t>’s Private Key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4" name="Google Shape;334;p21"/>
          <p:cNvSpPr txBox="1"/>
          <p:nvPr/>
        </p:nvSpPr>
        <p:spPr>
          <a:xfrm>
            <a:off x="747600" y="4675050"/>
            <a:ext cx="90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Bob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5" name="Google Shape;335;p21"/>
          <p:cNvSpPr txBox="1"/>
          <p:nvPr/>
        </p:nvSpPr>
        <p:spPr>
          <a:xfrm>
            <a:off x="7416925" y="4675050"/>
            <a:ext cx="90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Charlie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21"/>
          <p:cNvSpPr/>
          <p:nvPr/>
        </p:nvSpPr>
        <p:spPr>
          <a:xfrm>
            <a:off x="2367750" y="3261775"/>
            <a:ext cx="656100" cy="2415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PBKDF</a:t>
            </a:r>
            <a:endParaRPr sz="900"/>
          </a:p>
        </p:txBody>
      </p:sp>
      <p:sp>
        <p:nvSpPr>
          <p:cNvPr id="337" name="Google Shape;337;p21"/>
          <p:cNvSpPr/>
          <p:nvPr/>
        </p:nvSpPr>
        <p:spPr>
          <a:xfrm>
            <a:off x="6086575" y="3295638"/>
            <a:ext cx="656100" cy="2415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PBKDF</a:t>
            </a:r>
            <a:endParaRPr sz="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2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Implementation</a:t>
            </a:r>
            <a:endParaRPr/>
          </a:p>
        </p:txBody>
      </p:sp>
      <p:pic>
        <p:nvPicPr>
          <p:cNvPr descr="offset_comp_442889_edtied2.jpg" id="343" name="Google Shape;343;p22"/>
          <p:cNvPicPr preferRelativeResize="0"/>
          <p:nvPr/>
        </p:nvPicPr>
        <p:blipFill rotWithShape="1">
          <a:blip r:embed="rId3">
            <a:alphaModFix/>
          </a:blip>
          <a:srcRect b="6363" l="44695" r="18958" t="43049"/>
          <a:stretch/>
        </p:blipFill>
        <p:spPr>
          <a:xfrm rot="10800000">
            <a:off x="6246005" y="1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267026.jpg" id="344" name="Google Shape;344;p22"/>
          <p:cNvPicPr preferRelativeResize="0"/>
          <p:nvPr/>
        </p:nvPicPr>
        <p:blipFill rotWithShape="1">
          <a:blip r:embed="rId4">
            <a:alphaModFix/>
          </a:blip>
          <a:srcRect b="8024" l="36439" r="29445" t="44123"/>
          <a:stretch/>
        </p:blipFill>
        <p:spPr>
          <a:xfrm rot="10800000">
            <a:off x="6243975" y="2100"/>
            <a:ext cx="2095800" cy="1959900"/>
          </a:xfrm>
          <a:prstGeom prst="rtTriangle">
            <a:avLst/>
          </a:prstGeom>
          <a:noFill/>
          <a:ln>
            <a:noFill/>
          </a:ln>
        </p:spPr>
      </p:pic>
      <p:grpSp>
        <p:nvGrpSpPr>
          <p:cNvPr id="345" name="Google Shape;345;p22"/>
          <p:cNvGrpSpPr/>
          <p:nvPr/>
        </p:nvGrpSpPr>
        <p:grpSpPr>
          <a:xfrm rot="1254854">
            <a:off x="861699" y="1255861"/>
            <a:ext cx="2383599" cy="2045778"/>
            <a:chOff x="363524" y="1258050"/>
            <a:chExt cx="2726286" cy="2547000"/>
          </a:xfrm>
        </p:grpSpPr>
        <p:sp>
          <p:nvSpPr>
            <p:cNvPr id="346" name="Google Shape;346;p22"/>
            <p:cNvSpPr/>
            <p:nvPr/>
          </p:nvSpPr>
          <p:spPr>
            <a:xfrm rot="2700000">
              <a:off x="1356161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7" name="Google Shape;347;p22"/>
            <p:cNvSpPr/>
            <p:nvPr/>
          </p:nvSpPr>
          <p:spPr>
            <a:xfrm>
              <a:off x="580539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8" name="Google Shape;348;p22"/>
            <p:cNvSpPr txBox="1"/>
            <p:nvPr/>
          </p:nvSpPr>
          <p:spPr>
            <a:xfrm rot="-2700000">
              <a:off x="567889" y="2239754"/>
              <a:ext cx="2336422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Socket (File transmission)</a:t>
              </a:r>
              <a:endParaRPr b="1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9" name="Google Shape;349;p22"/>
            <p:cNvSpPr txBox="1"/>
            <p:nvPr/>
          </p:nvSpPr>
          <p:spPr>
            <a:xfrm rot="-2700000">
              <a:off x="1029496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Python socket; Client &amp; Server</a:t>
              </a:r>
              <a:endParaRPr b="1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0" name="Google Shape;350;p22"/>
          <p:cNvGrpSpPr/>
          <p:nvPr/>
        </p:nvGrpSpPr>
        <p:grpSpPr>
          <a:xfrm rot="1254854">
            <a:off x="2421777" y="1852041"/>
            <a:ext cx="2383599" cy="2045778"/>
            <a:chOff x="2273746" y="1258050"/>
            <a:chExt cx="2726286" cy="2547000"/>
          </a:xfrm>
        </p:grpSpPr>
        <p:sp>
          <p:nvSpPr>
            <p:cNvPr id="351" name="Google Shape;351;p22"/>
            <p:cNvSpPr/>
            <p:nvPr/>
          </p:nvSpPr>
          <p:spPr>
            <a:xfrm rot="2700000">
              <a:off x="3266383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2" name="Google Shape;352;p22"/>
            <p:cNvSpPr/>
            <p:nvPr/>
          </p:nvSpPr>
          <p:spPr>
            <a:xfrm>
              <a:off x="2490761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3" name="Google Shape;353;p22"/>
            <p:cNvSpPr txBox="1"/>
            <p:nvPr/>
          </p:nvSpPr>
          <p:spPr>
            <a:xfrm rot="-2700000">
              <a:off x="2473968" y="2237954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RSA (Key exchange)</a:t>
              </a:r>
              <a:endParaRPr b="1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4" name="Google Shape;354;p22"/>
            <p:cNvSpPr txBox="1"/>
            <p:nvPr/>
          </p:nvSpPr>
          <p:spPr>
            <a:xfrm rot="-2700000">
              <a:off x="2939718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RSA; SHA256; Key Size = 2048</a:t>
              </a:r>
              <a:endParaRPr b="1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5" name="Google Shape;355;p22"/>
          <p:cNvGrpSpPr/>
          <p:nvPr/>
        </p:nvGrpSpPr>
        <p:grpSpPr>
          <a:xfrm rot="1254854">
            <a:off x="3989856" y="2451279"/>
            <a:ext cx="2383599" cy="2045778"/>
            <a:chOff x="4193764" y="1258050"/>
            <a:chExt cx="2726286" cy="2547000"/>
          </a:xfrm>
        </p:grpSpPr>
        <p:sp>
          <p:nvSpPr>
            <p:cNvPr id="356" name="Google Shape;356;p22"/>
            <p:cNvSpPr/>
            <p:nvPr/>
          </p:nvSpPr>
          <p:spPr>
            <a:xfrm rot="2700000">
              <a:off x="5186401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4410780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8" name="Google Shape;358;p22"/>
            <p:cNvSpPr txBox="1"/>
            <p:nvPr/>
          </p:nvSpPr>
          <p:spPr>
            <a:xfrm rot="-2700000">
              <a:off x="4400124" y="2240504"/>
              <a:ext cx="2334301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AES (File encryption &amp; integrity)</a:t>
              </a:r>
              <a:endParaRPr b="1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9" name="Google Shape;359;p22"/>
            <p:cNvSpPr txBox="1"/>
            <p:nvPr/>
          </p:nvSpPr>
          <p:spPr>
            <a:xfrm rot="-2700000">
              <a:off x="4859736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AES.MODE_EAX; SHA512; PBKDF2 (3 - 32bytes key)</a:t>
              </a:r>
              <a:endParaRPr b="1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0" name="Google Shape;360;p22"/>
          <p:cNvGrpSpPr/>
          <p:nvPr/>
        </p:nvGrpSpPr>
        <p:grpSpPr>
          <a:xfrm rot="1254854">
            <a:off x="5549934" y="3047459"/>
            <a:ext cx="2383599" cy="2045778"/>
            <a:chOff x="6103986" y="1258050"/>
            <a:chExt cx="2726286" cy="2547000"/>
          </a:xfrm>
        </p:grpSpPr>
        <p:sp>
          <p:nvSpPr>
            <p:cNvPr id="361" name="Google Shape;361;p22"/>
            <p:cNvSpPr/>
            <p:nvPr/>
          </p:nvSpPr>
          <p:spPr>
            <a:xfrm rot="2700000">
              <a:off x="7096623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2" name="Google Shape;362;p22"/>
            <p:cNvSpPr/>
            <p:nvPr/>
          </p:nvSpPr>
          <p:spPr>
            <a:xfrm>
              <a:off x="632100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3" name="Google Shape;363;p22"/>
            <p:cNvSpPr txBox="1"/>
            <p:nvPr/>
          </p:nvSpPr>
          <p:spPr>
            <a:xfrm rot="-2700000">
              <a:off x="6306241" y="2238854"/>
              <a:ext cx="2338968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“RAID” (File availability &amp; integrity)</a:t>
              </a:r>
              <a:endParaRPr b="1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4" name="Google Shape;364;p22"/>
            <p:cNvSpPr txBox="1"/>
            <p:nvPr/>
          </p:nvSpPr>
          <p:spPr>
            <a:xfrm rot="-2700000">
              <a:off x="6769958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hashlib;</a:t>
              </a:r>
              <a:r>
                <a:rPr lang="en-GB" sz="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os</a:t>
              </a:r>
              <a:endParaRPr b="1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" name="Google Shape;369;p23"/>
          <p:cNvGrpSpPr/>
          <p:nvPr/>
        </p:nvGrpSpPr>
        <p:grpSpPr>
          <a:xfrm>
            <a:off x="2833760" y="1272110"/>
            <a:ext cx="3461100" cy="2671532"/>
            <a:chOff x="3553042" y="1657806"/>
            <a:chExt cx="3461100" cy="2671532"/>
          </a:xfrm>
        </p:grpSpPr>
        <p:sp>
          <p:nvSpPr>
            <p:cNvPr id="370" name="Google Shape;370;p2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23"/>
          <p:cNvSpPr/>
          <p:nvPr/>
        </p:nvSpPr>
        <p:spPr>
          <a:xfrm flipH="1">
            <a:off x="2886886" y="1330368"/>
            <a:ext cx="3355200" cy="19098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3"/>
          <p:cNvSpPr txBox="1"/>
          <p:nvPr>
            <p:ph idx="2" type="title"/>
          </p:nvPr>
        </p:nvSpPr>
        <p:spPr>
          <a:xfrm>
            <a:off x="3061450" y="202444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</a:rPr>
              <a:t>DEMO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380" name="Google Shape;38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100" y="20244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4550" y="1962150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3"/>
          <p:cNvSpPr txBox="1"/>
          <p:nvPr/>
        </p:nvSpPr>
        <p:spPr>
          <a:xfrm>
            <a:off x="1085950" y="3240175"/>
            <a:ext cx="90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ft. LiJie </a:t>
            </a:r>
            <a:b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 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Bob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3" name="Google Shape;383;p23"/>
          <p:cNvSpPr txBox="1"/>
          <p:nvPr/>
        </p:nvSpPr>
        <p:spPr>
          <a:xfrm>
            <a:off x="6993400" y="3181350"/>
            <a:ext cx="901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</a:t>
            </a: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t. Joel</a:t>
            </a:r>
            <a:b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as</a:t>
            </a:r>
            <a:r>
              <a:rPr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Charlie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4"/>
          <p:cNvSpPr txBox="1"/>
          <p:nvPr>
            <p:ph type="title"/>
          </p:nvPr>
        </p:nvSpPr>
        <p:spPr>
          <a:xfrm>
            <a:off x="645300" y="2168450"/>
            <a:ext cx="3063300" cy="6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389" name="Google Shape;389;p24"/>
          <p:cNvSpPr txBox="1"/>
          <p:nvPr>
            <p:ph idx="1" type="body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grpSp>
        <p:nvGrpSpPr>
          <p:cNvPr id="390" name="Google Shape;390;p24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91" name="Google Shape;391;p24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4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4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4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4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4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4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4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99" name="Google Shape;399;p24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24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24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402" name="Google Shape;402;p24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4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4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4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06" name="Google Shape;406;p24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24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409" name="Google Shape;409;p24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4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4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4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13" name="Google Shape;413;p24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414" name="Google Shape;414;p24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5" name="Google Shape;415;p24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416" name="Google Shape;416;p24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4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4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4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0" name="Google Shape;420;p24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421" name="Google Shape;421;p24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2" name="Google Shape;422;p24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423" name="Google Shape;423;p24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24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425" name="Google Shape;425;p24"/>
          <p:cNvPicPr preferRelativeResize="0"/>
          <p:nvPr/>
        </p:nvPicPr>
        <p:blipFill rotWithShape="1">
          <a:blip r:embed="rId6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26" name="Google Shape;426;p24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427" name="Google Shape;427;p24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4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4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4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4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4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4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4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435" name="Google Shape;435;p24"/>
          <p:cNvPicPr preferRelativeResize="0"/>
          <p:nvPr/>
        </p:nvPicPr>
        <p:blipFill rotWithShape="1">
          <a:blip r:embed="rId7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